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476" r:id="rId5"/>
    <p:sldId id="508" r:id="rId6"/>
    <p:sldId id="542" r:id="rId7"/>
    <p:sldId id="541" r:id="rId8"/>
    <p:sldId id="537" r:id="rId9"/>
    <p:sldId id="538" r:id="rId10"/>
    <p:sldId id="539" r:id="rId11"/>
    <p:sldId id="540" r:id="rId12"/>
    <p:sldId id="543" r:id="rId13"/>
    <p:sldId id="544" r:id="rId14"/>
    <p:sldId id="545" r:id="rId15"/>
    <p:sldId id="548" r:id="rId16"/>
    <p:sldId id="547" r:id="rId17"/>
    <p:sldId id="549" r:id="rId18"/>
    <p:sldId id="550" r:id="rId19"/>
    <p:sldId id="551" r:id="rId20"/>
    <p:sldId id="552" r:id="rId21"/>
    <p:sldId id="553" r:id="rId22"/>
    <p:sldId id="554" r:id="rId23"/>
    <p:sldId id="534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437"/>
    <a:srgbClr val="F36D50"/>
    <a:srgbClr val="FFFA9E"/>
    <a:srgbClr val="719E8B"/>
    <a:srgbClr val="6C9986"/>
    <a:srgbClr val="7CAD98"/>
    <a:srgbClr val="9DB52E"/>
    <a:srgbClr val="4A6596"/>
    <a:srgbClr val="E8A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0"/>
    <p:restoredTop sz="79388"/>
  </p:normalViewPr>
  <p:slideViewPr>
    <p:cSldViewPr snapToGrid="0">
      <p:cViewPr>
        <p:scale>
          <a:sx n="90" d="100"/>
          <a:sy n="90" d="100"/>
        </p:scale>
        <p:origin x="488" y="40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IntroToXamarinFor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2.25.2021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Introduction to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Xamarin.Forms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DEE27-7CEE-634F-B189-BAE84AD5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LayoutOptions</a:t>
            </a:r>
            <a:r>
              <a:rPr lang="en-US" dirty="0"/>
              <a:t> Need to Know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E3AF3-AEEF-C645-B880-42D6C120613B}"/>
              </a:ext>
            </a:extLst>
          </p:cNvPr>
          <p:cNvSpPr/>
          <p:nvPr/>
        </p:nvSpPr>
        <p:spPr>
          <a:xfrm>
            <a:off x="228600" y="1144228"/>
            <a:ext cx="114252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‘</a:t>
            </a:r>
            <a:r>
              <a:rPr lang="en-US" dirty="0" err="1"/>
              <a:t>AndExpand</a:t>
            </a:r>
            <a:r>
              <a:rPr lang="en-US" dirty="0"/>
              <a:t>’ options ignored when with </a:t>
            </a:r>
            <a:r>
              <a:rPr lang="en-US" dirty="0" err="1"/>
              <a:t>StackLayout</a:t>
            </a:r>
            <a:r>
              <a:rPr lang="en-US" dirty="0"/>
              <a:t> orientation - Fill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33CAE-3423-6645-80D6-D510B97673A5}"/>
              </a:ext>
            </a:extLst>
          </p:cNvPr>
          <p:cNvSpPr/>
          <p:nvPr/>
        </p:nvSpPr>
        <p:spPr>
          <a:xfrm>
            <a:off x="228600" y="2945510"/>
            <a:ext cx="114252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ignored when opposite </a:t>
            </a:r>
            <a:r>
              <a:rPr lang="en-US" dirty="0" err="1"/>
              <a:t>StackLayout</a:t>
            </a:r>
            <a:r>
              <a:rPr lang="en-US" dirty="0"/>
              <a:t> orientation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A1145-83D2-0F4A-82F3-DD5C27C59239}"/>
              </a:ext>
            </a:extLst>
          </p:cNvPr>
          <p:cNvSpPr txBox="1"/>
          <p:nvPr/>
        </p:nvSpPr>
        <p:spPr>
          <a:xfrm>
            <a:off x="539552" y="172094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Center</a:t>
            </a:r>
          </a:p>
          <a:p>
            <a:r>
              <a:rPr lang="en-US" dirty="0"/>
              <a:t>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34579-7D37-3D45-8F39-B710565182CC}"/>
              </a:ext>
            </a:extLst>
          </p:cNvPr>
          <p:cNvSpPr txBox="1"/>
          <p:nvPr/>
        </p:nvSpPr>
        <p:spPr>
          <a:xfrm>
            <a:off x="539552" y="3626673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StartAndExpand</a:t>
            </a:r>
            <a:r>
              <a:rPr lang="en-US" dirty="0"/>
              <a:t> = Start</a:t>
            </a:r>
          </a:p>
          <a:p>
            <a:r>
              <a:rPr lang="en-US" dirty="0" err="1"/>
              <a:t>EndAndExpand</a:t>
            </a:r>
            <a:r>
              <a:rPr lang="en-US" dirty="0"/>
              <a:t> = End</a:t>
            </a:r>
          </a:p>
          <a:p>
            <a:r>
              <a:rPr lang="en-US" dirty="0" err="1"/>
              <a:t>CenterAndExpand</a:t>
            </a:r>
            <a:r>
              <a:rPr lang="en-US" dirty="0"/>
              <a:t> = Center</a:t>
            </a:r>
          </a:p>
          <a:p>
            <a:r>
              <a:rPr lang="en-US" dirty="0" err="1"/>
              <a:t>FillAndExpand</a:t>
            </a:r>
            <a:r>
              <a:rPr lang="en-US" dirty="0"/>
              <a:t> = Fill</a:t>
            </a:r>
          </a:p>
        </p:txBody>
      </p:sp>
    </p:spTree>
    <p:extLst>
      <p:ext uri="{BB962C8B-B14F-4D97-AF65-F5344CB8AC3E}">
        <p14:creationId xmlns:p14="http://schemas.microsoft.com/office/powerpoint/2010/main" val="344281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90D464-D05D-E140-BB2B-58C534FA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92" y="1455540"/>
            <a:ext cx="1997155" cy="39469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F84E7B-29B7-F44C-9D92-7EF8F2EB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7C1BFB-381D-9045-B1DE-8F4B0467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6120063" cy="457500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hr-HR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="0”</a:t>
            </a:r>
            <a:r>
              <a:rPr lang="hr-HR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LayoutOptions.Start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WidthRequest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Aspect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ro-RO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endParaRPr lang="ro-RO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Source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ro-RO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ro-RO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PollResults</a:t>
            </a:r>
            <a:r>
              <a:rPr lang="ro-RO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.PollImageLink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89CAA-B321-AD41-BE06-7C35066F237E}"/>
              </a:ext>
            </a:extLst>
          </p:cNvPr>
          <p:cNvSpPr/>
          <p:nvPr/>
        </p:nvSpPr>
        <p:spPr>
          <a:xfrm>
            <a:off x="8523392" y="2049660"/>
            <a:ext cx="1828800" cy="73152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CB154-C2C6-2A49-8EDD-633C5CA6263A}"/>
              </a:ext>
            </a:extLst>
          </p:cNvPr>
          <p:cNvSpPr/>
          <p:nvPr/>
        </p:nvSpPr>
        <p:spPr>
          <a:xfrm>
            <a:off x="8523392" y="2781180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60373-9107-2A4B-9CC0-429DF6106B37}"/>
              </a:ext>
            </a:extLst>
          </p:cNvPr>
          <p:cNvSpPr/>
          <p:nvPr/>
        </p:nvSpPr>
        <p:spPr>
          <a:xfrm>
            <a:off x="8523392" y="2909196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606D1-0618-1E4C-9D88-1D8C6A73E971}"/>
              </a:ext>
            </a:extLst>
          </p:cNvPr>
          <p:cNvSpPr/>
          <p:nvPr/>
        </p:nvSpPr>
        <p:spPr>
          <a:xfrm>
            <a:off x="8523392" y="3037212"/>
            <a:ext cx="1828800" cy="47548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C8268-3C64-CA41-A243-CE00440A911D}"/>
              </a:ext>
            </a:extLst>
          </p:cNvPr>
          <p:cNvSpPr/>
          <p:nvPr/>
        </p:nvSpPr>
        <p:spPr>
          <a:xfrm>
            <a:off x="8523392" y="3512700"/>
            <a:ext cx="1828800" cy="12344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1593F-E692-9A44-A0F4-9952D4D2BDF2}"/>
              </a:ext>
            </a:extLst>
          </p:cNvPr>
          <p:cNvSpPr txBox="1"/>
          <p:nvPr/>
        </p:nvSpPr>
        <p:spPr>
          <a:xfrm>
            <a:off x="10520547" y="2284415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0F15E-941A-8844-9463-C5EB3F55C340}"/>
              </a:ext>
            </a:extLst>
          </p:cNvPr>
          <p:cNvSpPr txBox="1"/>
          <p:nvPr/>
        </p:nvSpPr>
        <p:spPr>
          <a:xfrm>
            <a:off x="10524254" y="262729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0EC6B-A2F1-4240-AD9A-D336DBAE46F4}"/>
              </a:ext>
            </a:extLst>
          </p:cNvPr>
          <p:cNvSpPr txBox="1"/>
          <p:nvPr/>
        </p:nvSpPr>
        <p:spPr>
          <a:xfrm>
            <a:off x="10520547" y="2833757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0731F-62BD-7544-B504-5145D6A89C93}"/>
              </a:ext>
            </a:extLst>
          </p:cNvPr>
          <p:cNvSpPr txBox="1"/>
          <p:nvPr/>
        </p:nvSpPr>
        <p:spPr>
          <a:xfrm>
            <a:off x="10516840" y="3118673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53E58-D382-9546-A7D7-607D08C5D50E}"/>
              </a:ext>
            </a:extLst>
          </p:cNvPr>
          <p:cNvSpPr txBox="1"/>
          <p:nvPr/>
        </p:nvSpPr>
        <p:spPr>
          <a:xfrm>
            <a:off x="10536954" y="3952930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7B605-5C91-E540-B01D-74D910C2E976}"/>
              </a:ext>
            </a:extLst>
          </p:cNvPr>
          <p:cNvSpPr/>
          <p:nvPr/>
        </p:nvSpPr>
        <p:spPr>
          <a:xfrm>
            <a:off x="8519685" y="2055256"/>
            <a:ext cx="689507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AED85A-E524-9149-8FA2-76A6D2484D58}"/>
              </a:ext>
            </a:extLst>
          </p:cNvPr>
          <p:cNvSpPr/>
          <p:nvPr/>
        </p:nvSpPr>
        <p:spPr>
          <a:xfrm>
            <a:off x="9209192" y="2055256"/>
            <a:ext cx="1143000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0CA6B-C603-284D-964E-E83B48BCCDB6}"/>
              </a:ext>
            </a:extLst>
          </p:cNvPr>
          <p:cNvSpPr txBox="1"/>
          <p:nvPr/>
        </p:nvSpPr>
        <p:spPr>
          <a:xfrm>
            <a:off x="8300175" y="5010584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F15F9F-D9D1-294F-9194-2BD1E0C6692C}"/>
              </a:ext>
            </a:extLst>
          </p:cNvPr>
          <p:cNvSpPr txBox="1"/>
          <p:nvPr/>
        </p:nvSpPr>
        <p:spPr>
          <a:xfrm>
            <a:off x="9326183" y="5010583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1C50F-E263-1D48-8605-9CBB439C089F}"/>
              </a:ext>
            </a:extLst>
          </p:cNvPr>
          <p:cNvSpPr txBox="1"/>
          <p:nvPr/>
        </p:nvSpPr>
        <p:spPr>
          <a:xfrm>
            <a:off x="10524254" y="262190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ColumnSpan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30142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 animBg="1"/>
      <p:bldP spid="16" grpId="0" animBg="1"/>
      <p:bldP spid="17" grpId="0"/>
      <p:bldP spid="18" grpId="0"/>
      <p:bldP spid="19" grpId="0"/>
      <p:bldP spid="19" grpId="1"/>
      <p:bldP spid="1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E0EE9-DFED-794A-B3C8-C41E55EA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Relative Layout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3FE142-FA42-5143-A0B2-EE735E24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40139"/>
            <a:ext cx="7034463" cy="5095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x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RelativeLayout.HeightConstraint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Question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LineBreakMode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WordWrap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Font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Bold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“</a:t>
            </a:r>
            <a:endParaRPr lang="de-DE" sz="1100" dirty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BackgroundColor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RelativeToView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F919-BC3C-7B4E-B7AE-4B37EF9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94" y="1465203"/>
            <a:ext cx="1990791" cy="3927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128BD3-BBDC-574D-964D-A52012BA061D}"/>
              </a:ext>
            </a:extLst>
          </p:cNvPr>
          <p:cNvSpPr/>
          <p:nvPr/>
        </p:nvSpPr>
        <p:spPr>
          <a:xfrm>
            <a:off x="8133807" y="2455803"/>
            <a:ext cx="1828800" cy="182880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49CCC-B031-F443-9BE4-EB0383BF66ED}"/>
              </a:ext>
            </a:extLst>
          </p:cNvPr>
          <p:cNvSpPr txBox="1"/>
          <p:nvPr/>
        </p:nvSpPr>
        <p:spPr>
          <a:xfrm>
            <a:off x="10150149" y="2152013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X = Parent width * 0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36B4-DE14-184E-AE07-F3A9D61E0FC2}"/>
              </a:ext>
            </a:extLst>
          </p:cNvPr>
          <p:cNvSpPr txBox="1"/>
          <p:nvPr/>
        </p:nvSpPr>
        <p:spPr>
          <a:xfrm>
            <a:off x="10150149" y="2619353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 = Parent height * 0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5754A-CD4E-5B4F-A838-3AF10CD8A255}"/>
              </a:ext>
            </a:extLst>
          </p:cNvPr>
          <p:cNvSpPr txBox="1"/>
          <p:nvPr/>
        </p:nvSpPr>
        <p:spPr>
          <a:xfrm>
            <a:off x="10150149" y="3086693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Parent height * 1 =  Parent height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CDCFE-83C0-2243-A55F-90E1FD37547B}"/>
              </a:ext>
            </a:extLst>
          </p:cNvPr>
          <p:cNvSpPr txBox="1"/>
          <p:nvPr/>
        </p:nvSpPr>
        <p:spPr>
          <a:xfrm>
            <a:off x="10150149" y="3825357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 Parent 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D8855-4858-FD41-B57D-BA4C79C8C4DA}"/>
              </a:ext>
            </a:extLst>
          </p:cNvPr>
          <p:cNvSpPr/>
          <p:nvPr/>
        </p:nvSpPr>
        <p:spPr>
          <a:xfrm>
            <a:off x="8133807" y="3935038"/>
            <a:ext cx="1828800" cy="34956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92FD-275E-BF44-8606-C82170D4C8E4}"/>
              </a:ext>
            </a:extLst>
          </p:cNvPr>
          <p:cNvSpPr txBox="1"/>
          <p:nvPr/>
        </p:nvSpPr>
        <p:spPr>
          <a:xfrm>
            <a:off x="10150149" y="2616206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</a:t>
            </a:r>
            <a:r>
              <a:rPr lang="en-US" sz="140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 Image Height * 1 - 75 = (Image Height – 75)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16572-0F81-854E-ABB3-48821105FFD8}"/>
              </a:ext>
            </a:extLst>
          </p:cNvPr>
          <p:cNvSpPr txBox="1"/>
          <p:nvPr/>
        </p:nvSpPr>
        <p:spPr>
          <a:xfrm>
            <a:off x="10150148" y="3274479"/>
            <a:ext cx="166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FDF4-1203-6749-B360-D03F31AD2218}"/>
              </a:ext>
            </a:extLst>
          </p:cNvPr>
          <p:cNvSpPr txBox="1"/>
          <p:nvPr/>
        </p:nvSpPr>
        <p:spPr>
          <a:xfrm>
            <a:off x="10150148" y="3532615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Parent width</a:t>
            </a:r>
          </a:p>
        </p:txBody>
      </p:sp>
    </p:spTree>
    <p:extLst>
      <p:ext uri="{BB962C8B-B14F-4D97-AF65-F5344CB8AC3E}">
        <p14:creationId xmlns:p14="http://schemas.microsoft.com/office/powerpoint/2010/main" val="138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979782-DACE-7C49-8389-9CD6BA74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5" y="1539476"/>
            <a:ext cx="3972455" cy="37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890986-9732-4643-8961-8319D785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74" y="1544295"/>
            <a:ext cx="3972455" cy="37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3497AE-D664-6444-A366-96320D38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21" y="1544295"/>
            <a:ext cx="3979946" cy="373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6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E3D9EF-E482-D442-8F3F-F4DB9BEA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91" y="1539476"/>
            <a:ext cx="3967303" cy="37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000E57A-ED90-454B-86D9-0409DB66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2" y="1534652"/>
            <a:ext cx="3967303" cy="371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AE32E7E-134E-5B4A-9AFB-3F6F36B2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30" y="1470238"/>
            <a:ext cx="4036101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0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EC289C-52C9-094D-B6F7-F2C5161A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3" y="1470238"/>
            <a:ext cx="4036100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5625A4E-D511-BB4B-B0BD-52FF03D9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" y="1470238"/>
            <a:ext cx="4057095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8A9F5B2-BDDD-484D-89E3-1BA83483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352" y="1470238"/>
            <a:ext cx="4046598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6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2572B35-28B8-0D4E-9C6B-40C0F7F4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" y="1470238"/>
            <a:ext cx="4067592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647562F-C490-A240-BD3A-BE5AB4CE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98" y="1470238"/>
            <a:ext cx="4025604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1E8DF904-F970-AC43-8CBE-00F55499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14" y="1470239"/>
            <a:ext cx="4036101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1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55EDA76-392A-EE49-894B-98F798AC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470238"/>
            <a:ext cx="3883172" cy="36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02F491-3819-4F42-BE8D-79C33EFE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13" y="1470238"/>
            <a:ext cx="4036101" cy="377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C70730-C243-2747-9CEA-FA52E39A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14" y="1470238"/>
            <a:ext cx="4036101" cy="37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6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633B5-065A-5148-A39B-6D90C100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169" y="1997599"/>
            <a:ext cx="5431657" cy="540618"/>
          </a:xfrm>
        </p:spPr>
        <p:txBody>
          <a:bodyPr/>
          <a:lstStyle/>
          <a:p>
            <a:r>
              <a:rPr lang="en-US" dirty="0"/>
              <a:t>And the list keeps coming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02E70-EA1B-BF4E-A624-8B7E56D897E6}"/>
              </a:ext>
            </a:extLst>
          </p:cNvPr>
          <p:cNvSpPr txBox="1"/>
          <p:nvPr/>
        </p:nvSpPr>
        <p:spPr>
          <a:xfrm>
            <a:off x="1371598" y="3059668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xamarin</a:t>
            </a:r>
            <a:r>
              <a:rPr lang="en-US" dirty="0"/>
              <a:t>/</a:t>
            </a:r>
            <a:r>
              <a:rPr lang="en-US" dirty="0" err="1"/>
              <a:t>xamarin</a:t>
            </a:r>
            <a:r>
              <a:rPr lang="en-US" dirty="0"/>
              <a:t>-forms/user-interface/controls/views</a:t>
            </a:r>
          </a:p>
        </p:txBody>
      </p:sp>
    </p:spTree>
    <p:extLst>
      <p:ext uri="{BB962C8B-B14F-4D97-AF65-F5344CB8AC3E}">
        <p14:creationId xmlns:p14="http://schemas.microsoft.com/office/powerpoint/2010/main" val="265895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CBCA2-EC54-9042-B237-A627900F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2898F17-FFEF-A748-8443-427AC1B7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1183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5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https://github.com/Magenic/IntroToXamarinForms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views and layouts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Next week – Data Binding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85284-1224-B945-9319-5BA8FA3C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76369-4C0E-C54B-8ED7-856084BDA73D}"/>
              </a:ext>
            </a:extLst>
          </p:cNvPr>
          <p:cNvSpPr/>
          <p:nvPr/>
        </p:nvSpPr>
        <p:spPr>
          <a:xfrm>
            <a:off x="228600" y="1144228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471C6-EED1-4C43-8DA0-259CE807E289}"/>
              </a:ext>
            </a:extLst>
          </p:cNvPr>
          <p:cNvSpPr/>
          <p:nvPr/>
        </p:nvSpPr>
        <p:spPr>
          <a:xfrm>
            <a:off x="228600" y="2011234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AC6C6-D2BD-3A4A-9E59-CD77AEFDDBD5}"/>
              </a:ext>
            </a:extLst>
          </p:cNvPr>
          <p:cNvSpPr/>
          <p:nvPr/>
        </p:nvSpPr>
        <p:spPr>
          <a:xfrm>
            <a:off x="6329397" y="1144228"/>
            <a:ext cx="548238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9E6C8-359E-9F48-BDFF-CFB0F9383621}"/>
              </a:ext>
            </a:extLst>
          </p:cNvPr>
          <p:cNvSpPr/>
          <p:nvPr/>
        </p:nvSpPr>
        <p:spPr>
          <a:xfrm>
            <a:off x="6329398" y="2011234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E03C8-AAA0-3E45-A8D1-FBB59DF6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7" y="2798912"/>
            <a:ext cx="10716126" cy="297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902E64D3-1516-114D-930D-670489C1B5CE}"/>
              </a:ext>
            </a:extLst>
          </p:cNvPr>
          <p:cNvSpPr/>
          <p:nvPr/>
        </p:nvSpPr>
        <p:spPr>
          <a:xfrm>
            <a:off x="2921668" y="5122069"/>
            <a:ext cx="786063" cy="946485"/>
          </a:xfrm>
          <a:prstGeom prst="mathMultiply">
            <a:avLst/>
          </a:prstGeom>
          <a:solidFill>
            <a:srgbClr val="C344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15013-A1DB-D145-980C-9A77C66BE59E}"/>
              </a:ext>
            </a:extLst>
          </p:cNvPr>
          <p:cNvSpPr txBox="1"/>
          <p:nvPr/>
        </p:nvSpPr>
        <p:spPr>
          <a:xfrm>
            <a:off x="3707731" y="5738581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FlyoutPage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8FF74-F890-D24C-93B4-DE34511C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 Layouts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5A625B-D032-604D-8762-1ECA814E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44" y="887384"/>
            <a:ext cx="7776912" cy="51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5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758AE-68DD-BA43-8984-6D261DBD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StackLayout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77C337-0B6F-B441-A4E3-F4C90FC4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103229"/>
            <a:ext cx="5928360" cy="3255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="Vertical"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Spacing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="20"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Padding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="0, 0, 0, 0"&gt;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IndividualEntryRegionStyle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OptionText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StartAndExpand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LabelStyle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Switch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IsToggled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IsOptionSelected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=”Fill"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C76A-6569-2E4F-9526-D058F2F3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6" y="4650179"/>
            <a:ext cx="8047523" cy="1293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82DDB0-EF5C-734F-8B8C-D218A46BDA43}"/>
              </a:ext>
            </a:extLst>
          </p:cNvPr>
          <p:cNvSpPr/>
          <p:nvPr/>
        </p:nvSpPr>
        <p:spPr>
          <a:xfrm>
            <a:off x="3865077" y="4650178"/>
            <a:ext cx="8047523" cy="8503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104B-6CD5-4D43-959E-99FCBC9CCD22}"/>
              </a:ext>
            </a:extLst>
          </p:cNvPr>
          <p:cNvSpPr/>
          <p:nvPr/>
        </p:nvSpPr>
        <p:spPr>
          <a:xfrm>
            <a:off x="3865077" y="5666599"/>
            <a:ext cx="8047522" cy="277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BF520A-FDB5-4A41-9299-8D310D30B4AC}"/>
              </a:ext>
            </a:extLst>
          </p:cNvPr>
          <p:cNvSpPr/>
          <p:nvPr/>
        </p:nvSpPr>
        <p:spPr>
          <a:xfrm>
            <a:off x="7728304" y="5447679"/>
            <a:ext cx="1738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Spacing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722F13-D118-A347-BAD8-114B85963D52}"/>
              </a:ext>
            </a:extLst>
          </p:cNvPr>
          <p:cNvSpPr/>
          <p:nvPr/>
        </p:nvSpPr>
        <p:spPr>
          <a:xfrm>
            <a:off x="1389204" y="5505374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BoxView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C8A77-D866-6C42-ABD9-6FD7C4D5F891}"/>
              </a:ext>
            </a:extLst>
          </p:cNvPr>
          <p:cNvSpPr/>
          <p:nvPr/>
        </p:nvSpPr>
        <p:spPr>
          <a:xfrm>
            <a:off x="3865077" y="4650178"/>
            <a:ext cx="5425677" cy="8551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669AA-52D9-1844-82B0-9AB5D4ADF3BA}"/>
              </a:ext>
            </a:extLst>
          </p:cNvPr>
          <p:cNvSpPr/>
          <p:nvPr/>
        </p:nvSpPr>
        <p:spPr>
          <a:xfrm>
            <a:off x="9290755" y="4654981"/>
            <a:ext cx="2621845" cy="8503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45E267-7DCF-2E45-B497-CD83DFF520A3}"/>
              </a:ext>
            </a:extLst>
          </p:cNvPr>
          <p:cNvSpPr/>
          <p:nvPr/>
        </p:nvSpPr>
        <p:spPr>
          <a:xfrm>
            <a:off x="6455020" y="4689003"/>
            <a:ext cx="16869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D8907-7F3A-244B-AAD4-C2B8BB15E0C1}"/>
              </a:ext>
            </a:extLst>
          </p:cNvPr>
          <p:cNvSpPr/>
          <p:nvPr/>
        </p:nvSpPr>
        <p:spPr>
          <a:xfrm>
            <a:off x="6449870" y="5196081"/>
            <a:ext cx="1866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0EF60-587F-4747-BEB9-BC8098272F91}"/>
              </a:ext>
            </a:extLst>
          </p:cNvPr>
          <p:cNvSpPr/>
          <p:nvPr/>
        </p:nvSpPr>
        <p:spPr>
          <a:xfrm>
            <a:off x="4267200" y="4135536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8E829-0651-484B-88DD-7267E1D4D19D}"/>
              </a:ext>
            </a:extLst>
          </p:cNvPr>
          <p:cNvSpPr/>
          <p:nvPr/>
        </p:nvSpPr>
        <p:spPr>
          <a:xfrm>
            <a:off x="9982200" y="4135536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7D7FD-B098-0540-956D-955D186D4658}"/>
              </a:ext>
            </a:extLst>
          </p:cNvPr>
          <p:cNvSpPr/>
          <p:nvPr/>
        </p:nvSpPr>
        <p:spPr>
          <a:xfrm>
            <a:off x="1363460" y="4747984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Stack Layout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995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4C83C3-2F34-1046-B86B-BBF646AD3B16}"/>
              </a:ext>
            </a:extLst>
          </p:cNvPr>
          <p:cNvSpPr txBox="1">
            <a:spLocks/>
          </p:cNvSpPr>
          <p:nvPr/>
        </p:nvSpPr>
        <p:spPr>
          <a:xfrm>
            <a:off x="457200" y="205980"/>
            <a:ext cx="82296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Sizing Views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5FD1C-5D62-0543-B59F-66FFC19E1EF9}"/>
              </a:ext>
            </a:extLst>
          </p:cNvPr>
          <p:cNvSpPr/>
          <p:nvPr/>
        </p:nvSpPr>
        <p:spPr>
          <a:xfrm>
            <a:off x="228600" y="1144228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Sizing is a collaboration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9C4CA-28E2-9645-AB9D-7D639B68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1230567"/>
            <a:ext cx="2297337" cy="4532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D41DF-27CC-044D-AD88-4AB599F5C70D}"/>
              </a:ext>
            </a:extLst>
          </p:cNvPr>
          <p:cNvSpPr/>
          <p:nvPr/>
        </p:nvSpPr>
        <p:spPr>
          <a:xfrm>
            <a:off x="9274628" y="2394856"/>
            <a:ext cx="2075542" cy="2113143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896C1-DB4C-8846-BFD0-025450D1411A}"/>
              </a:ext>
            </a:extLst>
          </p:cNvPr>
          <p:cNvSpPr/>
          <p:nvPr/>
        </p:nvSpPr>
        <p:spPr>
          <a:xfrm>
            <a:off x="7051688" y="1144228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View want’s width to be same as parent and height to be same a width 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8C224-4B4F-5F44-BCFB-12C4DEA273CC}"/>
              </a:ext>
            </a:extLst>
          </p:cNvPr>
          <p:cNvSpPr/>
          <p:nvPr/>
        </p:nvSpPr>
        <p:spPr>
          <a:xfrm>
            <a:off x="228600" y="2011234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queries view for requested 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8003D-C5B9-4940-A0F7-CAB09A30279A}"/>
              </a:ext>
            </a:extLst>
          </p:cNvPr>
          <p:cNvSpPr/>
          <p:nvPr/>
        </p:nvSpPr>
        <p:spPr>
          <a:xfrm>
            <a:off x="228600" y="2878240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returns the size allocated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49F758-1A8E-AA45-9923-CAE8BAE22006}"/>
              </a:ext>
            </a:extLst>
          </p:cNvPr>
          <p:cNvSpPr/>
          <p:nvPr/>
        </p:nvSpPr>
        <p:spPr>
          <a:xfrm>
            <a:off x="7051688" y="2758089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Layout returns space it is allocating: for example: 360 x 360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8478-EB5A-B246-BE96-17C043CED168}"/>
              </a:ext>
            </a:extLst>
          </p:cNvPr>
          <p:cNvSpPr/>
          <p:nvPr/>
        </p:nvSpPr>
        <p:spPr>
          <a:xfrm>
            <a:off x="228599" y="3747164"/>
            <a:ext cx="602705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Units determined by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54D0D-201A-2942-BF8C-3CDF302359A9}"/>
              </a:ext>
            </a:extLst>
          </p:cNvPr>
          <p:cNvSpPr txBox="1"/>
          <p:nvPr/>
        </p:nvSpPr>
        <p:spPr>
          <a:xfrm>
            <a:off x="600100" y="452251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iOS: Points</a:t>
            </a:r>
          </a:p>
          <a:p>
            <a:r>
              <a:rPr lang="en-US" dirty="0"/>
              <a:t>UWP: Effective Pixels</a:t>
            </a:r>
          </a:p>
          <a:p>
            <a:r>
              <a:rPr lang="en-US" dirty="0"/>
              <a:t>Android: Density Independent Pixels (</a:t>
            </a:r>
            <a:r>
              <a:rPr lang="en-US" dirty="0" err="1"/>
              <a:t>dp</a:t>
            </a:r>
            <a:r>
              <a:rPr lang="en-US" dirty="0"/>
              <a:t> or dip)</a:t>
            </a:r>
          </a:p>
        </p:txBody>
      </p:sp>
    </p:spTree>
    <p:extLst>
      <p:ext uri="{BB962C8B-B14F-4D97-AF65-F5344CB8AC3E}">
        <p14:creationId xmlns:p14="http://schemas.microsoft.com/office/powerpoint/2010/main" val="10168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CAEE29-B6D8-4F44-9D83-1AFCEBD9AD09}"/>
              </a:ext>
            </a:extLst>
          </p:cNvPr>
          <p:cNvSpPr/>
          <p:nvPr/>
        </p:nvSpPr>
        <p:spPr>
          <a:xfrm>
            <a:off x="228600" y="1144228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preference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D510F-76C7-8D4C-84BF-0FDE344F5F8B}"/>
              </a:ext>
            </a:extLst>
          </p:cNvPr>
          <p:cNvSpPr/>
          <p:nvPr/>
        </p:nvSpPr>
        <p:spPr>
          <a:xfrm>
            <a:off x="457200" y="1810422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HeightRequest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C9D6F-E3E9-894C-A127-50B7DFE6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1244901"/>
            <a:ext cx="2023851" cy="3992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3EE7D3-5D07-2A4D-BD71-8205B8144534}"/>
              </a:ext>
            </a:extLst>
          </p:cNvPr>
          <p:cNvSpPr/>
          <p:nvPr/>
        </p:nvSpPr>
        <p:spPr>
          <a:xfrm>
            <a:off x="9558899" y="2242889"/>
            <a:ext cx="1986324" cy="187471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2ABC1-45B1-5843-966A-26E61C8E4CC0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552061" y="2242889"/>
            <a:ext cx="0" cy="187471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B45F5A-78DE-6649-8CC6-C51A39B785C1}"/>
              </a:ext>
            </a:extLst>
          </p:cNvPr>
          <p:cNvSpPr/>
          <p:nvPr/>
        </p:nvSpPr>
        <p:spPr>
          <a:xfrm>
            <a:off x="457200" y="2476616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WidthRequest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307EA2-A5AD-3147-B26D-07D956093BDC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9558899" y="3180248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861A2-A8F1-0840-98B7-797629BFA51E}"/>
              </a:ext>
            </a:extLst>
          </p:cNvPr>
          <p:cNvSpPr/>
          <p:nvPr/>
        </p:nvSpPr>
        <p:spPr>
          <a:xfrm>
            <a:off x="457200" y="3140236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C7AB1A-0A6F-7C43-ADC4-DC2A3C8008E8}"/>
              </a:ext>
            </a:extLst>
          </p:cNvPr>
          <p:cNvCxnSpPr>
            <a:cxnSpLocks/>
          </p:cNvCxnSpPr>
          <p:nvPr/>
        </p:nvCxnSpPr>
        <p:spPr>
          <a:xfrm>
            <a:off x="11647714" y="2242890"/>
            <a:ext cx="0" cy="187472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7664DB-712C-C746-A024-DBC52822759F}"/>
              </a:ext>
            </a:extLst>
          </p:cNvPr>
          <p:cNvCxnSpPr>
            <a:cxnSpLocks/>
          </p:cNvCxnSpPr>
          <p:nvPr/>
        </p:nvCxnSpPr>
        <p:spPr>
          <a:xfrm>
            <a:off x="9558898" y="4226881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7D143C0-CBCA-CB46-9449-4738F679AB1A}"/>
              </a:ext>
            </a:extLst>
          </p:cNvPr>
          <p:cNvSpPr/>
          <p:nvPr/>
        </p:nvSpPr>
        <p:spPr>
          <a:xfrm>
            <a:off x="457200" y="3806430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HorizontalOptions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04074F-6C6B-3347-9A91-F61B3A95D0A8}"/>
              </a:ext>
            </a:extLst>
          </p:cNvPr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r>
              <a:rPr lang="en-US" dirty="0"/>
              <a:t>/</a:t>
            </a:r>
            <a:r>
              <a:rPr lang="en-US" dirty="0" err="1"/>
              <a:t>HorizontalOptions</a:t>
            </a:r>
            <a:r>
              <a:rPr lang="en-US" dirty="0"/>
              <a:t> default to fill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B2B9257-2380-3A4E-B6B4-66D71ED6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80"/>
            <a:ext cx="11241313" cy="857250"/>
          </a:xfrm>
        </p:spPr>
        <p:txBody>
          <a:bodyPr/>
          <a:lstStyle/>
          <a:p>
            <a:r>
              <a:rPr lang="en-US" dirty="0"/>
              <a:t>View Layout Preferences</a:t>
            </a:r>
          </a:p>
        </p:txBody>
      </p:sp>
    </p:spTree>
    <p:extLst>
      <p:ext uri="{BB962C8B-B14F-4D97-AF65-F5344CB8AC3E}">
        <p14:creationId xmlns:p14="http://schemas.microsoft.com/office/powerpoint/2010/main" val="262875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0506B7-99B4-2D40-87E7-E2515282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Vertical/Horizontal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8FC3C-EBBB-2E4A-BDE5-2593F7E99154}"/>
              </a:ext>
            </a:extLst>
          </p:cNvPr>
          <p:cNvSpPr/>
          <p:nvPr/>
        </p:nvSpPr>
        <p:spPr>
          <a:xfrm>
            <a:off x="228600" y="1144228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Layout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C9B7-1DB8-544B-BE6E-43C832B7DDD6}"/>
              </a:ext>
            </a:extLst>
          </p:cNvPr>
          <p:cNvSpPr txBox="1"/>
          <p:nvPr/>
        </p:nvSpPr>
        <p:spPr>
          <a:xfrm>
            <a:off x="539552" y="1743147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 err="1"/>
              <a:t>StartAndExpand</a:t>
            </a:r>
            <a:endParaRPr lang="en-US" dirty="0"/>
          </a:p>
          <a:p>
            <a:r>
              <a:rPr lang="en-US" dirty="0"/>
              <a:t>End</a:t>
            </a:r>
          </a:p>
          <a:p>
            <a:r>
              <a:rPr lang="en-US" dirty="0" err="1"/>
              <a:t>EndAndExpand</a:t>
            </a:r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 err="1"/>
              <a:t>CenterAndExpand</a:t>
            </a:r>
            <a:endParaRPr lang="en-US" dirty="0"/>
          </a:p>
          <a:p>
            <a:r>
              <a:rPr lang="en-US" dirty="0"/>
              <a:t>Fill</a:t>
            </a:r>
          </a:p>
          <a:p>
            <a:r>
              <a:rPr lang="en-US" dirty="0" err="1"/>
              <a:t>FillAndExpand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E69AF-66CB-F841-9989-308462D7F482}"/>
              </a:ext>
            </a:extLst>
          </p:cNvPr>
          <p:cNvSpPr/>
          <p:nvPr/>
        </p:nvSpPr>
        <p:spPr>
          <a:xfrm>
            <a:off x="228600" y="4132470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AndExpand</a:t>
            </a:r>
            <a:r>
              <a:rPr lang="en-US" dirty="0"/>
              <a:t>” options only used on </a:t>
            </a:r>
            <a:r>
              <a:rPr lang="en-US" dirty="0" err="1"/>
              <a:t>StackLayouts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65631-5C11-544D-85A4-8A51F7669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7" y="1282035"/>
            <a:ext cx="2154439" cy="44226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6BC6F3-A9FF-064A-BDAB-1D3DF94D7BCF}"/>
              </a:ext>
            </a:extLst>
          </p:cNvPr>
          <p:cNvSpPr/>
          <p:nvPr/>
        </p:nvSpPr>
        <p:spPr>
          <a:xfrm>
            <a:off x="9833811" y="3164850"/>
            <a:ext cx="1770511" cy="432048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533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6195FC-9A78-8942-8407-0C3966B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 and ‘</a:t>
            </a:r>
            <a:r>
              <a:rPr lang="en-US" dirty="0" err="1"/>
              <a:t>AndExpand</a:t>
            </a:r>
            <a:r>
              <a:rPr lang="en-US" dirty="0"/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926622-D361-7B4F-8CAE-943E9DCB5B75}"/>
              </a:ext>
            </a:extLst>
          </p:cNvPr>
          <p:cNvSpPr/>
          <p:nvPr/>
        </p:nvSpPr>
        <p:spPr>
          <a:xfrm>
            <a:off x="228600" y="1144228"/>
            <a:ext cx="115831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Options take all available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E29FD-9B4B-5A4A-92CD-0DD1224003A6}"/>
              </a:ext>
            </a:extLst>
          </p:cNvPr>
          <p:cNvSpPr/>
          <p:nvPr/>
        </p:nvSpPr>
        <p:spPr>
          <a:xfrm>
            <a:off x="228599" y="1810422"/>
            <a:ext cx="11583185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multiple ‘</a:t>
            </a:r>
            <a:r>
              <a:rPr lang="en-US" dirty="0" err="1"/>
              <a:t>AndExpand</a:t>
            </a:r>
            <a:r>
              <a:rPr lang="en-US" dirty="0"/>
              <a:t>’ views, remaining space shared equally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08561-84B7-5149-825C-4CDE2508D537}"/>
              </a:ext>
            </a:extLst>
          </p:cNvPr>
          <p:cNvSpPr/>
          <p:nvPr/>
        </p:nvSpPr>
        <p:spPr>
          <a:xfrm>
            <a:off x="228600" y="2476616"/>
            <a:ext cx="11583184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only in direction of orientation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B08E5-75C5-894A-977D-085DD1E46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68" y="4669632"/>
            <a:ext cx="6858000" cy="963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DD433-9E8F-544B-A7E4-FC23494423F1}"/>
              </a:ext>
            </a:extLst>
          </p:cNvPr>
          <p:cNvSpPr/>
          <p:nvPr/>
        </p:nvSpPr>
        <p:spPr>
          <a:xfrm>
            <a:off x="2868824" y="4672760"/>
            <a:ext cx="4499744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808D8-208E-FC4D-8754-3899EA7B2897}"/>
              </a:ext>
            </a:extLst>
          </p:cNvPr>
          <p:cNvSpPr/>
          <p:nvPr/>
        </p:nvSpPr>
        <p:spPr>
          <a:xfrm>
            <a:off x="7368568" y="4669632"/>
            <a:ext cx="2362200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544A8-ADC1-BC4A-881E-7A0323113E18}"/>
              </a:ext>
            </a:extLst>
          </p:cNvPr>
          <p:cNvSpPr/>
          <p:nvPr/>
        </p:nvSpPr>
        <p:spPr>
          <a:xfrm>
            <a:off x="4371179" y="4242453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31E6D-2F76-D245-93DD-62A6A42212DB}"/>
              </a:ext>
            </a:extLst>
          </p:cNvPr>
          <p:cNvSpPr/>
          <p:nvPr/>
        </p:nvSpPr>
        <p:spPr>
          <a:xfrm>
            <a:off x="8206768" y="4242453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FEC78-7FD0-0C40-8C4D-A0706799116E}"/>
              </a:ext>
            </a:extLst>
          </p:cNvPr>
          <p:cNvSpPr/>
          <p:nvPr/>
        </p:nvSpPr>
        <p:spPr>
          <a:xfrm>
            <a:off x="228599" y="3140236"/>
            <a:ext cx="1158318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only takes up unexpanded size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81C361-3F48-FB4C-8425-FE675606B8D8}"/>
              </a:ext>
            </a:extLst>
          </p:cNvPr>
          <p:cNvSpPr/>
          <p:nvPr/>
        </p:nvSpPr>
        <p:spPr>
          <a:xfrm>
            <a:off x="2868824" y="4669632"/>
            <a:ext cx="3604344" cy="632237"/>
          </a:xfrm>
          <a:prstGeom prst="rect">
            <a:avLst/>
          </a:prstGeom>
          <a:solidFill>
            <a:srgbClr val="AF1B57">
              <a:alpha val="29000"/>
            </a:srgbClr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70064-91E0-774A-9D64-24EF91866F67}"/>
              </a:ext>
            </a:extLst>
          </p:cNvPr>
          <p:cNvSpPr/>
          <p:nvPr/>
        </p:nvSpPr>
        <p:spPr>
          <a:xfrm>
            <a:off x="2099857" y="4306525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LeftPadding</a:t>
            </a: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= 20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38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17188</TotalTime>
  <Words>819</Words>
  <Application>Microsoft Macintosh PowerPoint</Application>
  <PresentationFormat>Widescreen</PresentationFormat>
  <Paragraphs>142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Arial Bold</vt:lpstr>
      <vt:lpstr>Calibri</vt:lpstr>
      <vt:lpstr>Consolas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UI Concepts</vt:lpstr>
      <vt:lpstr>Xamarin Forms Layouts</vt:lpstr>
      <vt:lpstr>StackLayout</vt:lpstr>
      <vt:lpstr>PowerPoint Presentation</vt:lpstr>
      <vt:lpstr>View Layout Preferences</vt:lpstr>
      <vt:lpstr>Vertical/Horizontal Options</vt:lpstr>
      <vt:lpstr>StackLayout and ‘AndExpand’</vt:lpstr>
      <vt:lpstr>LayoutOptions Need to Know</vt:lpstr>
      <vt:lpstr>Grid Layout</vt:lpstr>
      <vt:lpstr>Relative Layout</vt:lpstr>
      <vt:lpstr>Views</vt:lpstr>
      <vt:lpstr>Views</vt:lpstr>
      <vt:lpstr>Views</vt:lpstr>
      <vt:lpstr>Views</vt:lpstr>
      <vt:lpstr>Views</vt:lpstr>
      <vt:lpstr>And the list keeps coming 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124</cp:revision>
  <dcterms:created xsi:type="dcterms:W3CDTF">1601-01-01T00:00:00Z</dcterms:created>
  <dcterms:modified xsi:type="dcterms:W3CDTF">2021-03-03T04:14:40Z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